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3" r:id="rId3"/>
    <p:sldId id="304" r:id="rId4"/>
    <p:sldId id="306" r:id="rId5"/>
    <p:sldId id="407" r:id="rId6"/>
    <p:sldId id="406" r:id="rId7"/>
    <p:sldId id="301" r:id="rId8"/>
    <p:sldId id="302" r:id="rId9"/>
    <p:sldId id="305" r:id="rId10"/>
    <p:sldId id="292" r:id="rId11"/>
    <p:sldId id="377" r:id="rId12"/>
    <p:sldId id="265" r:id="rId13"/>
    <p:sldId id="266" r:id="rId14"/>
    <p:sldId id="267" r:id="rId15"/>
    <p:sldId id="276" r:id="rId16"/>
    <p:sldId id="277" r:id="rId17"/>
    <p:sldId id="274" r:id="rId18"/>
    <p:sldId id="268" r:id="rId19"/>
    <p:sldId id="282" r:id="rId20"/>
    <p:sldId id="281" r:id="rId21"/>
    <p:sldId id="269" r:id="rId22"/>
    <p:sldId id="270" r:id="rId23"/>
    <p:sldId id="275" r:id="rId24"/>
    <p:sldId id="283" r:id="rId25"/>
    <p:sldId id="279" r:id="rId26"/>
    <p:sldId id="403" r:id="rId27"/>
    <p:sldId id="378" r:id="rId28"/>
    <p:sldId id="381" r:id="rId29"/>
    <p:sldId id="404" r:id="rId30"/>
    <p:sldId id="405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4282BD"/>
    <a:srgbClr val="CD1F26"/>
    <a:srgbClr val="BFBFBF"/>
    <a:srgbClr val="56A87F"/>
    <a:srgbClr val="0B8043"/>
    <a:srgbClr val="CB171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AFDEB-0B15-44FB-ABA7-D2B00F4B5D11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C251-0A89-4449-8916-927E870A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7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24124-71E2-44A7-AA48-BD4FF2DB51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thaber.com/haber/turkiye/meteorolojiden-saganak-yagis-uyarisi-211683.html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706880" y="2472267"/>
            <a:ext cx="9144000" cy="95673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Big Data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6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037E2FE-741D-4F27-91E8-E1CD2520EA93}"/>
              </a:ext>
            </a:extLst>
          </p:cNvPr>
          <p:cNvSpPr/>
          <p:nvPr/>
        </p:nvSpPr>
        <p:spPr>
          <a:xfrm>
            <a:off x="1892709" y="493256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hromatica" panose="00000500000000000000" pitchFamily="50" charset="-94"/>
              </a:rPr>
              <a:t>The United Nations issued a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report entitled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Big Data for Development: Opportunities and Challenges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(</a:t>
            </a:r>
            <a:r>
              <a:rPr lang="en-US" dirty="0" err="1">
                <a:latin typeface="Chromatica" panose="00000500000000000000" pitchFamily="50" charset="-94"/>
              </a:rPr>
              <a:t>Letouzé</a:t>
            </a:r>
            <a:r>
              <a:rPr lang="en-US" dirty="0">
                <a:latin typeface="Chromatica" panose="00000500000000000000" pitchFamily="50" charset="-94"/>
              </a:rPr>
              <a:t>, 2012). It aims to outline the main concerns about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Big Data challenges and to foster the dialogue about how Big Data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can serve the international development.</a:t>
            </a:r>
            <a:endParaRPr lang="tr-TR" dirty="0">
              <a:latin typeface="Chromatica" panose="00000500000000000000" pitchFamily="50" charset="-94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0AC188-D8C9-47D0-8E96-464D54F9FBA7}"/>
              </a:ext>
            </a:extLst>
          </p:cNvPr>
          <p:cNvSpPr/>
          <p:nvPr/>
        </p:nvSpPr>
        <p:spPr>
          <a:xfrm>
            <a:off x="1130709" y="1186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hromatica" panose="00000500000000000000" pitchFamily="50" charset="-94"/>
              </a:rPr>
              <a:t>Obama Administration launched Big Data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Research and Development Initiative (Weiss and </a:t>
            </a:r>
            <a:r>
              <a:rPr lang="en-US" dirty="0" err="1">
                <a:latin typeface="Chromatica" panose="00000500000000000000" pitchFamily="50" charset="-94"/>
              </a:rPr>
              <a:t>Zgorski</a:t>
            </a:r>
            <a:r>
              <a:rPr lang="en-US" dirty="0">
                <a:latin typeface="Chromatica" panose="00000500000000000000" pitchFamily="50" charset="-94"/>
              </a:rPr>
              <a:t>, 2012) with a budget of 200 million. 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2C6EFF6F-34F7-42E4-B301-B4B5EF3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52" y="753704"/>
            <a:ext cx="1771650" cy="177165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5F25A781-2117-42F8-BF15-364182AB76C3}"/>
              </a:ext>
            </a:extLst>
          </p:cNvPr>
          <p:cNvSpPr/>
          <p:nvPr/>
        </p:nvSpPr>
        <p:spPr>
          <a:xfrm>
            <a:off x="5053780" y="3119320"/>
            <a:ext cx="537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romatica" panose="00000500000000000000" pitchFamily="50" charset="-94"/>
              </a:rPr>
              <a:t>In Japan, Big Data development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became one important axe of the national technological strategy</a:t>
            </a:r>
            <a:r>
              <a:rPr lang="tr-TR" dirty="0">
                <a:latin typeface="Chromatica" panose="00000500000000000000" pitchFamily="50" charset="-94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in July 2012 (Chen et al., 2014b). </a:t>
            </a:r>
            <a:endParaRPr lang="tr-TR" dirty="0">
              <a:latin typeface="Chromatica" panose="00000500000000000000" pitchFamily="50" charset="-94"/>
            </a:endParaRP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7DC68321-31B4-43AA-848F-841D94A13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6" y="2725480"/>
            <a:ext cx="2516622" cy="171100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426648F-D52B-44A0-B56D-613DA51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76" y="4464618"/>
            <a:ext cx="2042652" cy="2042652"/>
          </a:xfrm>
          <a:prstGeom prst="rect">
            <a:avLst/>
          </a:prstGeom>
        </p:spPr>
      </p:pic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2" y="220493"/>
            <a:ext cx="6448414" cy="675975"/>
          </a:xfrm>
        </p:spPr>
        <p:txBody>
          <a:bodyPr>
            <a:normAutofit fontScale="90000"/>
          </a:bodyPr>
          <a:lstStyle/>
          <a:p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They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don’t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say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who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cares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E765370-1C6A-40DA-9447-5DA311CD0396}"/>
              </a:ext>
            </a:extLst>
          </p:cNvPr>
          <p:cNvSpPr/>
          <p:nvPr/>
        </p:nvSpPr>
        <p:spPr>
          <a:xfrm>
            <a:off x="1161189" y="1752847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B78820A-87A4-40CA-BC65-22C04FC1D5D8}"/>
              </a:ext>
            </a:extLst>
          </p:cNvPr>
          <p:cNvSpPr/>
          <p:nvPr/>
        </p:nvSpPr>
        <p:spPr>
          <a:xfrm>
            <a:off x="8960566" y="3670151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EF291300-0E80-41FC-82C7-A48C02449F97}"/>
              </a:ext>
            </a:extLst>
          </p:cNvPr>
          <p:cNvSpPr/>
          <p:nvPr/>
        </p:nvSpPr>
        <p:spPr>
          <a:xfrm>
            <a:off x="4387644" y="5482944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0718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1" grpId="0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van 1">
            <a:extLst>
              <a:ext uri="{FF2B5EF4-FFF2-40B4-BE49-F238E27FC236}">
                <a16:creationId xmlns:a16="http://schemas.microsoft.com/office/drawing/2014/main" id="{8ACCD264-D685-4A5C-B3A2-8D4B450FE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046" y="1594887"/>
            <a:ext cx="3530679" cy="265046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Year 2014: Data 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p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rocessed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by the US Government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098AEAC-3712-48B6-882F-08F6496A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/>
        </p:blipFill>
        <p:spPr>
          <a:xfrm>
            <a:off x="5103627" y="43179"/>
            <a:ext cx="6553201" cy="628319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554D2C5-C265-4A62-B55D-1A8B42FE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472"/>
            <a:ext cx="7156006" cy="7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51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18585"/>
          <a:stretch/>
        </p:blipFill>
        <p:spPr>
          <a:xfrm>
            <a:off x="1941625" y="1362523"/>
            <a:ext cx="8263944" cy="4563533"/>
          </a:xfrm>
          <a:prstGeom prst="rect">
            <a:avLst/>
          </a:prstGeom>
        </p:spPr>
      </p:pic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source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examples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1998130" y="5056293"/>
            <a:ext cx="456657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Data can be collected for 5000 different components per second for an aircraft engine.</a:t>
            </a:r>
          </a:p>
        </p:txBody>
      </p:sp>
      <p:sp>
        <p:nvSpPr>
          <p:cNvPr id="34" name="Metin kutusu 33"/>
          <p:cNvSpPr txBox="1"/>
          <p:nvPr/>
        </p:nvSpPr>
        <p:spPr>
          <a:xfrm>
            <a:off x="8383393" y="6340311"/>
            <a:ext cx="3644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http://www.businessinsider.com/airplanes-and-big-data-sensors-2015-6</a:t>
            </a:r>
          </a:p>
        </p:txBody>
      </p:sp>
    </p:spTree>
    <p:extLst>
      <p:ext uri="{BB962C8B-B14F-4D97-AF65-F5344CB8AC3E}">
        <p14:creationId xmlns:p14="http://schemas.microsoft.com/office/powerpoint/2010/main" val="119798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source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examples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77" y="1249680"/>
            <a:ext cx="9803245" cy="5073609"/>
          </a:xfrm>
          <a:prstGeom prst="rect">
            <a:avLst/>
          </a:prstGeom>
        </p:spPr>
      </p:pic>
      <p:sp>
        <p:nvSpPr>
          <p:cNvPr id="19" name="Metin kutusu 18"/>
          <p:cNvSpPr txBox="1"/>
          <p:nvPr/>
        </p:nvSpPr>
        <p:spPr>
          <a:xfrm>
            <a:off x="7413470" y="1898752"/>
            <a:ext cx="326813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Medical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dirty="0" err="1">
                <a:solidFill>
                  <a:srgbClr val="2E75B6"/>
                </a:solidFill>
              </a:rPr>
              <a:t>devices</a:t>
            </a:r>
            <a:endParaRPr lang="tr-TR" dirty="0">
              <a:solidFill>
                <a:srgbClr val="2E75B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Patient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dirty="0" err="1">
                <a:solidFill>
                  <a:srgbClr val="2E75B6"/>
                </a:solidFill>
              </a:rPr>
              <a:t>tracking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dirty="0" err="1">
                <a:solidFill>
                  <a:srgbClr val="2E75B6"/>
                </a:solidFill>
              </a:rPr>
              <a:t>systems</a:t>
            </a:r>
            <a:endParaRPr lang="tr-TR" dirty="0">
              <a:solidFill>
                <a:srgbClr val="2E75B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Insurance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dirty="0" err="1">
                <a:solidFill>
                  <a:srgbClr val="2E75B6"/>
                </a:solidFill>
              </a:rPr>
              <a:t>records</a:t>
            </a:r>
            <a:endParaRPr lang="tr-TR" dirty="0">
              <a:solidFill>
                <a:srgbClr val="2E75B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Genetic</a:t>
            </a:r>
            <a:endParaRPr lang="tr-TR" dirty="0">
              <a:solidFill>
                <a:srgbClr val="2E75B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0649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source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examples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77" y="1691645"/>
            <a:ext cx="6946428" cy="39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source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examples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127760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source</a:t>
            </a:r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examples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33" y="1268630"/>
            <a:ext cx="4524375" cy="1009650"/>
          </a:xfrm>
          <a:prstGeom prst="rect">
            <a:avLst/>
          </a:prstGeom>
        </p:spPr>
      </p:pic>
      <p:sp>
        <p:nvSpPr>
          <p:cNvPr id="16" name="Metin kutusu 15"/>
          <p:cNvSpPr txBox="1"/>
          <p:nvPr/>
        </p:nvSpPr>
        <p:spPr>
          <a:xfrm>
            <a:off x="1928084" y="2473017"/>
            <a:ext cx="8114097" cy="1580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 err="1">
                <a:solidFill>
                  <a:srgbClr val="2E75B6"/>
                </a:solidFill>
              </a:rPr>
              <a:t>More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than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one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billion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hours</a:t>
            </a:r>
            <a:r>
              <a:rPr lang="tr-TR" sz="2600" dirty="0">
                <a:solidFill>
                  <a:srgbClr val="2E75B6"/>
                </a:solidFill>
              </a:rPr>
              <a:t> video </a:t>
            </a:r>
            <a:r>
              <a:rPr lang="tr-TR" sz="2600" dirty="0" err="1">
                <a:solidFill>
                  <a:srgbClr val="2E75B6"/>
                </a:solidFill>
              </a:rPr>
              <a:t>watching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per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day</a:t>
            </a:r>
            <a:endParaRPr lang="tr-TR" sz="2600" dirty="0">
              <a:solidFill>
                <a:srgbClr val="2E75B6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 err="1">
                <a:solidFill>
                  <a:srgbClr val="2E75B6"/>
                </a:solidFill>
              </a:rPr>
              <a:t>More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than</a:t>
            </a:r>
            <a:r>
              <a:rPr lang="tr-TR" sz="2600" dirty="0">
                <a:solidFill>
                  <a:srgbClr val="2E75B6"/>
                </a:solidFill>
              </a:rPr>
              <a:t> 500 </a:t>
            </a:r>
            <a:r>
              <a:rPr lang="tr-TR" sz="2600" dirty="0" err="1">
                <a:solidFill>
                  <a:srgbClr val="2E75B6"/>
                </a:solidFill>
              </a:rPr>
              <a:t>hours</a:t>
            </a:r>
            <a:r>
              <a:rPr lang="tr-TR" sz="2600" dirty="0">
                <a:solidFill>
                  <a:srgbClr val="2E75B6"/>
                </a:solidFill>
              </a:rPr>
              <a:t> video </a:t>
            </a:r>
            <a:r>
              <a:rPr lang="tr-TR" sz="2600" dirty="0" err="1">
                <a:solidFill>
                  <a:srgbClr val="2E75B6"/>
                </a:solidFill>
              </a:rPr>
              <a:t>upload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per</a:t>
            </a:r>
            <a:r>
              <a:rPr lang="tr-TR" sz="2600" dirty="0">
                <a:solidFill>
                  <a:srgbClr val="2E75B6"/>
                </a:solidFill>
              </a:rPr>
              <a:t> </a:t>
            </a:r>
            <a:r>
              <a:rPr lang="tr-TR" sz="2600" dirty="0" err="1">
                <a:solidFill>
                  <a:srgbClr val="2E75B6"/>
                </a:solidFill>
              </a:rPr>
              <a:t>minute</a:t>
            </a:r>
            <a:endParaRPr lang="tr-TR" sz="2600" dirty="0">
              <a:solidFill>
                <a:srgbClr val="2E75B6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" y="4450971"/>
            <a:ext cx="2656794" cy="996298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57" y="4541462"/>
            <a:ext cx="3293845" cy="905807"/>
          </a:xfrm>
          <a:prstGeom prst="rect">
            <a:avLst/>
          </a:prstGeom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9" y="4553777"/>
            <a:ext cx="2735179" cy="8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39496" y="1098887"/>
            <a:ext cx="5024984" cy="50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hromatica" panose="00000500000000000000" pitchFamily="50" charset="-94"/>
              </a:rPr>
              <a:t>Volume: Very large sizes (TB, PB and above)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hromatica" panose="00000500000000000000" pitchFamily="50" charset="-94"/>
              </a:rPr>
              <a:t>Variety: Derived from many different sources, in different formats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hromatica" panose="00000500000000000000" pitchFamily="50" charset="-94"/>
              </a:rPr>
              <a:t>Veracity (Degree of Uncertainty): whose accuracy needs checking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hromatica" panose="00000500000000000000" pitchFamily="50" charset="-94"/>
              </a:rPr>
              <a:t>Value: Ability to generate value from so much data.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hromatica" panose="00000500000000000000" pitchFamily="50" charset="-94"/>
              </a:rPr>
              <a:t>Velocity: 80% of available data has been generated in the last 2-3 years.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570" r="19288" b="3932"/>
          <a:stretch/>
        </p:blipFill>
        <p:spPr>
          <a:xfrm>
            <a:off x="5717432" y="960119"/>
            <a:ext cx="4878598" cy="4940352"/>
          </a:xfrm>
          <a:prstGeom prst="rect">
            <a:avLst/>
          </a:prstGeom>
        </p:spPr>
      </p:pic>
      <p:sp>
        <p:nvSpPr>
          <p:cNvPr id="19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Big Data </a:t>
            </a:r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Characteristics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20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Harddisk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1" y="1463774"/>
            <a:ext cx="5043586" cy="3930451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984999" y="2023533"/>
            <a:ext cx="466513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Longtime core storage technology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Technology hasn't changed much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Capacity increased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Disk I/O speed did not increase much</a:t>
            </a:r>
          </a:p>
        </p:txBody>
      </p:sp>
    </p:spTree>
    <p:extLst>
      <p:ext uri="{BB962C8B-B14F-4D97-AF65-F5344CB8AC3E}">
        <p14:creationId xmlns:p14="http://schemas.microsoft.com/office/powerpoint/2010/main" val="23438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Portable Storage Last 20 Years</a:t>
            </a: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17.777 X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9AEB6DEB-843E-46D7-ABC5-DCDEEBDA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691236"/>
            <a:ext cx="8160774" cy="4590435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66A35B1-E763-4D2C-9775-9A19A0B63BF1}"/>
              </a:ext>
            </a:extLst>
          </p:cNvPr>
          <p:cNvSpPr/>
          <p:nvPr/>
        </p:nvSpPr>
        <p:spPr>
          <a:xfrm>
            <a:off x="7207045" y="6202996"/>
            <a:ext cx="480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</a:t>
            </a:r>
          </a:p>
          <a:p>
            <a:r>
              <a:rPr lang="tr-TR" sz="1200" dirty="0"/>
              <a:t>https://medium.com/@adeolaadesina/data-is-the-new-oil-2947ed8804f6</a:t>
            </a:r>
          </a:p>
        </p:txBody>
      </p:sp>
    </p:spTree>
    <p:extLst>
      <p:ext uri="{BB962C8B-B14F-4D97-AF65-F5344CB8AC3E}">
        <p14:creationId xmlns:p14="http://schemas.microsoft.com/office/powerpoint/2010/main" val="44772784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 41"/>
          <p:cNvGrpSpPr/>
          <p:nvPr/>
        </p:nvGrpSpPr>
        <p:grpSpPr>
          <a:xfrm>
            <a:off x="910718" y="1305345"/>
            <a:ext cx="10952707" cy="1455485"/>
            <a:chOff x="910718" y="1305345"/>
            <a:chExt cx="10952707" cy="1455485"/>
          </a:xfrm>
        </p:grpSpPr>
        <p:pic>
          <p:nvPicPr>
            <p:cNvPr id="16" name="Resim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97" y="1412205"/>
              <a:ext cx="2022305" cy="1348625"/>
            </a:xfrm>
            <a:prstGeom prst="rect">
              <a:avLst/>
            </a:prstGeom>
          </p:spPr>
        </p:pic>
        <p:sp>
          <p:nvSpPr>
            <p:cNvPr id="17" name="Unvan 1"/>
            <p:cNvSpPr txBox="1">
              <a:spLocks/>
            </p:cNvSpPr>
            <p:nvPr/>
          </p:nvSpPr>
          <p:spPr>
            <a:xfrm>
              <a:off x="910718" y="1844347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2000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Unvan 1"/>
            <p:cNvSpPr txBox="1">
              <a:spLocks/>
            </p:cNvSpPr>
            <p:nvPr/>
          </p:nvSpPr>
          <p:spPr>
            <a:xfrm>
              <a:off x="4050956" y="1412205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Celeron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466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64 MB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Modem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822" y="1305345"/>
              <a:ext cx="1689819" cy="1241500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9328635" y="1540933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limited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 42"/>
          <p:cNvGrpSpPr/>
          <p:nvPr/>
        </p:nvGrpSpPr>
        <p:grpSpPr>
          <a:xfrm>
            <a:off x="910718" y="3044371"/>
            <a:ext cx="10978455" cy="1247353"/>
            <a:chOff x="910718" y="3044371"/>
            <a:chExt cx="10978455" cy="1247353"/>
          </a:xfrm>
        </p:grpSpPr>
        <p:sp>
          <p:nvSpPr>
            <p:cNvPr id="19" name="Unvan 1"/>
            <p:cNvSpPr txBox="1">
              <a:spLocks/>
            </p:cNvSpPr>
            <p:nvPr/>
          </p:nvSpPr>
          <p:spPr>
            <a:xfrm>
              <a:off x="910718" y="3517435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2004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4050956" y="3085293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Core2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Duo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1.6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250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+ 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016" y="3297098"/>
              <a:ext cx="1024466" cy="768350"/>
            </a:xfrm>
            <a:prstGeom prst="rect">
              <a:avLst/>
            </a:prstGeom>
          </p:spPr>
        </p:pic>
        <p:sp>
          <p:nvSpPr>
            <p:cNvPr id="29" name="Unvan 1"/>
            <p:cNvSpPr txBox="1">
              <a:spLocks/>
            </p:cNvSpPr>
            <p:nvPr/>
          </p:nvSpPr>
          <p:spPr>
            <a:xfrm>
              <a:off x="9354383" y="3044371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128 K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unlimited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but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very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slow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Resim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6" t="31111" r="25278" b="11358"/>
            <a:stretch/>
          </p:blipFill>
          <p:spPr>
            <a:xfrm>
              <a:off x="7497918" y="3072969"/>
              <a:ext cx="1728723" cy="1108095"/>
            </a:xfrm>
            <a:prstGeom prst="rect">
              <a:avLst/>
            </a:prstGeom>
          </p:spPr>
        </p:pic>
      </p:grpSp>
      <p:grpSp>
        <p:nvGrpSpPr>
          <p:cNvPr id="44" name="Grup 43"/>
          <p:cNvGrpSpPr/>
          <p:nvPr/>
        </p:nvGrpSpPr>
        <p:grpSpPr>
          <a:xfrm>
            <a:off x="910718" y="4576520"/>
            <a:ext cx="10984594" cy="1239367"/>
            <a:chOff x="910718" y="4576520"/>
            <a:chExt cx="10984594" cy="1239367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" t="13260" b="13111"/>
            <a:stretch/>
          </p:blipFill>
          <p:spPr>
            <a:xfrm>
              <a:off x="2758016" y="4713850"/>
              <a:ext cx="1261053" cy="956130"/>
            </a:xfrm>
            <a:prstGeom prst="rect">
              <a:avLst/>
            </a:prstGeom>
          </p:spPr>
        </p:pic>
        <p:sp>
          <p:nvSpPr>
            <p:cNvPr id="21" name="Unvan 1"/>
            <p:cNvSpPr txBox="1">
              <a:spLocks/>
            </p:cNvSpPr>
            <p:nvPr/>
          </p:nvSpPr>
          <p:spPr>
            <a:xfrm>
              <a:off x="910718" y="5041598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2015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Unvan 1"/>
            <p:cNvSpPr txBox="1">
              <a:spLocks/>
            </p:cNvSpPr>
            <p:nvPr/>
          </p:nvSpPr>
          <p:spPr>
            <a:xfrm>
              <a:off x="4050956" y="4609456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i7 4700 MQ 2.40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TB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Unvan 1"/>
            <p:cNvSpPr txBox="1">
              <a:spLocks/>
            </p:cNvSpPr>
            <p:nvPr/>
          </p:nvSpPr>
          <p:spPr>
            <a:xfrm>
              <a:off x="9360522" y="4662484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100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MBit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unlimited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fast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Resim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9" t="16044" r="7689" b="16933"/>
            <a:stretch/>
          </p:blipFill>
          <p:spPr>
            <a:xfrm>
              <a:off x="7591812" y="4576520"/>
              <a:ext cx="1540934" cy="1230789"/>
            </a:xfrm>
            <a:prstGeom prst="rect">
              <a:avLst/>
            </a:prstGeom>
          </p:spPr>
        </p:pic>
      </p:grpSp>
      <p:grpSp>
        <p:nvGrpSpPr>
          <p:cNvPr id="41" name="Grup 40"/>
          <p:cNvGrpSpPr/>
          <p:nvPr/>
        </p:nvGrpSpPr>
        <p:grpSpPr>
          <a:xfrm>
            <a:off x="274614" y="469662"/>
            <a:ext cx="11768671" cy="637021"/>
            <a:chOff x="274614" y="469662"/>
            <a:chExt cx="11768671" cy="637021"/>
          </a:xfrm>
        </p:grpSpPr>
        <p:sp>
          <p:nvSpPr>
            <p:cNvPr id="34" name="Unvan 1"/>
            <p:cNvSpPr txBox="1">
              <a:spLocks/>
            </p:cNvSpPr>
            <p:nvPr/>
          </p:nvSpPr>
          <p:spPr>
            <a:xfrm>
              <a:off x="7787702" y="470321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Connection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Unvan 1"/>
            <p:cNvSpPr txBox="1">
              <a:spLocks/>
            </p:cNvSpPr>
            <p:nvPr/>
          </p:nvSpPr>
          <p:spPr>
            <a:xfrm>
              <a:off x="2326830" y="469662"/>
              <a:ext cx="409937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 err="1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Computer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Unvan 1"/>
            <p:cNvSpPr txBox="1">
              <a:spLocks/>
            </p:cNvSpPr>
            <p:nvPr/>
          </p:nvSpPr>
          <p:spPr>
            <a:xfrm>
              <a:off x="877676" y="508560"/>
              <a:ext cx="881611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 err="1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Year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Düz Bağlayıcı 37"/>
            <p:cNvCxnSpPr/>
            <p:nvPr/>
          </p:nvCxnSpPr>
          <p:spPr>
            <a:xfrm>
              <a:off x="274614" y="1106683"/>
              <a:ext cx="11768671" cy="0"/>
            </a:xfrm>
            <a:prstGeom prst="line">
              <a:avLst/>
            </a:prstGeom>
            <a:ln w="101600" cmpd="thickThin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9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CPU</a:t>
            </a:r>
            <a:endParaRPr lang="en-US" sz="4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6984999" y="2023533"/>
            <a:ext cx="466513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Moore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Law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Multi-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core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Multi-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socket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9" y="1274715"/>
            <a:ext cx="5223561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Data Ocean and </a:t>
            </a:r>
            <a:r>
              <a:rPr lang="tr-TR" sz="4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One</a:t>
            </a:r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4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Computer</a:t>
            </a:r>
            <a:endParaRPr lang="en-US" sz="4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4" y="957037"/>
            <a:ext cx="10035695" cy="5199923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5153228" y="4192864"/>
            <a:ext cx="5918788" cy="1719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E75B6"/>
                </a:solidFill>
                <a:latin typeface="Chromatica" panose="00000500000000000000" pitchFamily="50" charset="-94"/>
              </a:rPr>
              <a:t>Hard drive I/O and processing power increase is very slow in the face of data increase rate.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E75B6"/>
                </a:solidFill>
                <a:latin typeface="Chromatica" panose="00000500000000000000" pitchFamily="50" charset="-94"/>
              </a:rPr>
              <a:t>It is impossible to deal with so much data with a single computer.</a:t>
            </a:r>
            <a:endParaRPr lang="tr-TR" dirty="0">
              <a:solidFill>
                <a:srgbClr val="2E75B6"/>
              </a:solidFill>
              <a:latin typeface="Chromatica" panose="00000500000000000000" pitchFamily="50" charset="-94"/>
            </a:endParaRPr>
          </a:p>
        </p:txBody>
      </p:sp>
      <p:pic>
        <p:nvPicPr>
          <p:cNvPr id="1026" name="Picture 2" descr="computer ile ilgili g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16" y="4100984"/>
            <a:ext cx="1943350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Resi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60" y="4192864"/>
            <a:ext cx="640206" cy="5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11756"/>
            <a:ext cx="9144000" cy="1302631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Computers </a:t>
            </a:r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h</a:t>
            </a:r>
            <a:r>
              <a:rPr lang="en-US" sz="4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ave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 to </a:t>
            </a:r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r>
              <a:rPr lang="en-US" sz="4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oin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heir </a:t>
            </a:r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p</a:t>
            </a:r>
            <a:r>
              <a:rPr lang="en-US" sz="4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owers</a:t>
            </a:r>
            <a:endParaRPr lang="en-US" sz="4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04" y="1956347"/>
            <a:ext cx="4814559" cy="4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0" y="1259129"/>
            <a:ext cx="1904762" cy="142857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4" y="2780928"/>
            <a:ext cx="2857500" cy="139065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63" y="4405510"/>
            <a:ext cx="2850827" cy="1428139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157750" y="2780928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0" algn="ctr"/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RDBMS (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McKinsey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157750" y="1156346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0" algn="ctr"/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the data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volume, propagation speed, format etc. (IDC)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2100085" y="4405510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Architecture:</a:t>
            </a:r>
          </a:p>
          <a:p>
            <a:pPr lvl="0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Emphasizing big data processing platform, paradigm and technology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Unvan 1"/>
          <p:cNvSpPr txBox="1">
            <a:spLocks/>
          </p:cNvSpPr>
          <p:nvPr/>
        </p:nvSpPr>
        <p:spPr>
          <a:xfrm>
            <a:off x="1312334" y="203923"/>
            <a:ext cx="9144000" cy="66886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Approaches to Definition of Big Data</a:t>
            </a:r>
          </a:p>
        </p:txBody>
      </p:sp>
    </p:spTree>
    <p:extLst>
      <p:ext uri="{BB962C8B-B14F-4D97-AF65-F5344CB8AC3E}">
        <p14:creationId xmlns:p14="http://schemas.microsoft.com/office/powerpoint/2010/main" val="324568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 fontScale="90000"/>
          </a:bodyPr>
          <a:lstStyle/>
          <a:p>
            <a:r>
              <a:rPr lang="tr-TR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Verdana" panose="020B0604030504040204" pitchFamily="34" charset="0"/>
                <a:cs typeface="Arial" panose="020B0604020202020204" pitchFamily="34" charset="0"/>
              </a:rPr>
              <a:t>Büyük Veri Tanımı</a:t>
            </a:r>
            <a:endParaRPr lang="en-US" sz="42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113646"/>
            <a:ext cx="10515600" cy="4630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hromatica" panose="00000500000000000000" pitchFamily="50" charset="-94"/>
              </a:rPr>
              <a:t>Big data; </a:t>
            </a:r>
            <a:r>
              <a:rPr lang="tr-TR" dirty="0">
                <a:latin typeface="Chromatica" panose="00000500000000000000" pitchFamily="50" charset="-94"/>
              </a:rPr>
              <a:t>"</a:t>
            </a:r>
            <a:r>
              <a:rPr lang="en-US" i="1" dirty="0">
                <a:latin typeface="Chromatica" panose="00000500000000000000" pitchFamily="50" charset="-94"/>
              </a:rPr>
              <a:t>is huge volumes of data generated with high speed, and</a:t>
            </a:r>
          </a:p>
          <a:p>
            <a:pPr algn="just">
              <a:lnSpc>
                <a:spcPct val="160000"/>
              </a:lnSpc>
            </a:pPr>
            <a:r>
              <a:rPr lang="en-US" i="1" dirty="0">
                <a:latin typeface="Chromatica" panose="00000500000000000000" pitchFamily="50" charset="-94"/>
              </a:rPr>
              <a:t>has varying degree of complexity and ambiguity that can’t be</a:t>
            </a:r>
          </a:p>
          <a:p>
            <a:pPr algn="just">
              <a:lnSpc>
                <a:spcPct val="160000"/>
              </a:lnSpc>
            </a:pPr>
            <a:r>
              <a:rPr lang="en-US" i="1" dirty="0">
                <a:latin typeface="Chromatica" panose="00000500000000000000" pitchFamily="50" charset="-94"/>
              </a:rPr>
              <a:t>processed, stored, and managed with traditional technologies,</a:t>
            </a:r>
          </a:p>
          <a:p>
            <a:pPr algn="just">
              <a:lnSpc>
                <a:spcPct val="160000"/>
              </a:lnSpc>
            </a:pPr>
            <a:r>
              <a:rPr lang="en-US" i="1" dirty="0">
                <a:latin typeface="Chromatica" panose="00000500000000000000" pitchFamily="50" charset="-94"/>
              </a:rPr>
              <a:t>processing methods, and algorithms but needs new technology</a:t>
            </a:r>
          </a:p>
          <a:p>
            <a:pPr algn="just">
              <a:lnSpc>
                <a:spcPct val="160000"/>
              </a:lnSpc>
            </a:pPr>
            <a:r>
              <a:rPr lang="en-US" i="1" dirty="0">
                <a:latin typeface="Chromatica" panose="00000500000000000000" pitchFamily="50" charset="-94"/>
              </a:rPr>
              <a:t>platform and architecture which enables high-velocity capture,</a:t>
            </a:r>
          </a:p>
          <a:p>
            <a:pPr algn="just">
              <a:lnSpc>
                <a:spcPct val="160000"/>
              </a:lnSpc>
            </a:pPr>
            <a:r>
              <a:rPr lang="en-US" i="1" dirty="0">
                <a:latin typeface="Chromatica" panose="00000500000000000000" pitchFamily="50" charset="-94"/>
              </a:rPr>
              <a:t>discovery, and/or analysis to extract value economically</a:t>
            </a:r>
            <a:r>
              <a:rPr lang="tr-TR" dirty="0">
                <a:latin typeface="Chromatica" panose="00000500000000000000" pitchFamily="50" charset="-94"/>
              </a:rPr>
              <a:t>"</a:t>
            </a:r>
            <a:endParaRPr lang="tr-TR" dirty="0">
              <a:latin typeface="Chromatica" panose="00000500000000000000" pitchFamily="50" charset="-94"/>
              <a:cs typeface="Arial" panose="020B0604020202020204" pitchFamily="34" charset="0"/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7361423" y="5920509"/>
            <a:ext cx="46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 err="1"/>
              <a:t>Sirin</a:t>
            </a:r>
            <a:r>
              <a:rPr lang="en-US" sz="800" dirty="0"/>
              <a:t>, E., &amp; Karacan, H. (2017). A Review on Business Intelligence and Big Data. </a:t>
            </a:r>
            <a:r>
              <a:rPr lang="en-US" sz="800" i="1" dirty="0"/>
              <a:t>International Journal of Intelligent Systems and Applications in Engineering</a:t>
            </a:r>
            <a:r>
              <a:rPr lang="en-US" sz="800" dirty="0"/>
              <a:t>, </a:t>
            </a:r>
            <a:r>
              <a:rPr lang="en-US" sz="800" i="1" dirty="0"/>
              <a:t>5</a:t>
            </a:r>
            <a:r>
              <a:rPr lang="en-US" sz="800" dirty="0"/>
              <a:t>(4), 206-215.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9718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is everywhere ile ilgili görsel sonucu">
            <a:extLst>
              <a:ext uri="{FF2B5EF4-FFF2-40B4-BE49-F238E27FC236}">
                <a16:creationId xmlns:a16="http://schemas.microsoft.com/office/drawing/2014/main" id="{EB58A39D-41C2-4396-904D-33219EA6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BDB6430C-4AD8-45D2-B608-7B312F9EA60B}"/>
              </a:ext>
            </a:extLst>
          </p:cNvPr>
          <p:cNvSpPr txBox="1">
            <a:spLocks/>
          </p:cNvSpPr>
          <p:nvPr/>
        </p:nvSpPr>
        <p:spPr>
          <a:xfrm>
            <a:off x="4051342" y="4902896"/>
            <a:ext cx="4595777" cy="102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5000" b="1" dirty="0">
                <a:solidFill>
                  <a:srgbClr val="FFFF00"/>
                </a:solidFill>
                <a:latin typeface="Chromatica" panose="00000500000000000000" pitchFamily="50" charset="-94"/>
                <a:ea typeface="+mn-ea"/>
                <a:cs typeface="+mn-cs"/>
              </a:rPr>
              <a:t>Data is </a:t>
            </a:r>
            <a:r>
              <a:rPr lang="tr-TR" sz="5000" b="1" dirty="0" err="1">
                <a:solidFill>
                  <a:srgbClr val="FFFF00"/>
                </a:solidFill>
                <a:latin typeface="Chromatica" panose="00000500000000000000" pitchFamily="50" charset="-94"/>
                <a:ea typeface="+mn-ea"/>
                <a:cs typeface="+mn-cs"/>
              </a:rPr>
              <a:t>everywhere</a:t>
            </a:r>
            <a:endParaRPr lang="en-US" sz="5000" b="1" dirty="0">
              <a:solidFill>
                <a:srgbClr val="FFFF00"/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2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van 1">
            <a:extLst>
              <a:ext uri="{FF2B5EF4-FFF2-40B4-BE49-F238E27FC236}">
                <a16:creationId xmlns:a16="http://schemas.microsoft.com/office/drawing/2014/main" id="{A86CABB6-BB8C-4A9C-A233-19570DA4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5314" y="1875590"/>
            <a:ext cx="8480940" cy="228355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When all these devices start producing data, will you be ready?</a:t>
            </a:r>
          </a:p>
        </p:txBody>
      </p:sp>
    </p:spTree>
    <p:extLst>
      <p:ext uri="{BB962C8B-B14F-4D97-AF65-F5344CB8AC3E}">
        <p14:creationId xmlns:p14="http://schemas.microsoft.com/office/powerpoint/2010/main" val="29909163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77F5C491-3F18-4EEB-9159-0C9C73C2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91" y="855810"/>
            <a:ext cx="7604376" cy="4396667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B26E7E76-5E3C-40C2-BFD9-9014E5A74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33" y="1818161"/>
            <a:ext cx="4090629" cy="322167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Don't be caught unprepared.</a:t>
            </a:r>
            <a:br>
              <a:rPr lang="tr-T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</a:br>
            <a:br>
              <a:rPr lang="tr-T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</a:b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Take your precautions now.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277432B-3737-4EBE-A8CD-5715A7736F4D}"/>
              </a:ext>
            </a:extLst>
          </p:cNvPr>
          <p:cNvSpPr/>
          <p:nvPr/>
        </p:nvSpPr>
        <p:spPr>
          <a:xfrm>
            <a:off x="5688419" y="6280281"/>
            <a:ext cx="6503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3"/>
              </a:rPr>
              <a:t>Görsel: https://www.trthaber.com/haber/turkiye/meteorolojiden-saganak-yagis-uyarisi-211683.html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407757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3F74961-0147-42C9-8CD3-3ED275F35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572" r="1400" b="11572"/>
          <a:stretch/>
        </p:blipFill>
        <p:spPr>
          <a:xfrm>
            <a:off x="3692734" y="120769"/>
            <a:ext cx="4761153" cy="65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68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7256207" y="2278052"/>
            <a:ext cx="462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21212"/>
                </a:solidFill>
                <a:latin typeface="MiloTE"/>
              </a:rPr>
              <a:t>A century ago, the resource in question was oil. Now similar concerns are being raised by the giants that deal in </a:t>
            </a:r>
            <a:r>
              <a:rPr lang="en-US" sz="2400" i="1" dirty="0">
                <a:solidFill>
                  <a:srgbClr val="121212"/>
                </a:solidFill>
                <a:latin typeface="MiloTE"/>
              </a:rPr>
              <a:t>data, the oil of the digital era</a:t>
            </a:r>
            <a:r>
              <a:rPr lang="en-US" sz="2400" dirty="0">
                <a:solidFill>
                  <a:srgbClr val="121212"/>
                </a:solidFill>
                <a:latin typeface="MiloTE"/>
              </a:rPr>
              <a:t>. These titans—Alphabet (Google’s parent company), Amazon, Apple, Facebook and Microsoft—look unstoppable. </a:t>
            </a:r>
            <a:endParaRPr lang="tr-TR" sz="2400" dirty="0">
              <a:latin typeface="Roboto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1839C123-2BBD-4DFC-8EB9-F03FB42F472C}"/>
              </a:ext>
            </a:extLst>
          </p:cNvPr>
          <p:cNvGrpSpPr/>
          <p:nvPr/>
        </p:nvGrpSpPr>
        <p:grpSpPr>
          <a:xfrm>
            <a:off x="185122" y="133187"/>
            <a:ext cx="6905625" cy="6724813"/>
            <a:chOff x="185122" y="133187"/>
            <a:chExt cx="6905625" cy="6724813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5C94FF74-8664-478E-B5AA-B3C63C05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22" y="1114425"/>
              <a:ext cx="6905625" cy="5743575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B2664951-D4EB-45E4-BD02-A286098FC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2" t="19892" r="18172" b="19974"/>
            <a:stretch/>
          </p:blipFill>
          <p:spPr>
            <a:xfrm>
              <a:off x="2595717" y="133187"/>
              <a:ext cx="2349910" cy="1165428"/>
            </a:xfrm>
            <a:prstGeom prst="rect">
              <a:avLst/>
            </a:prstGeom>
          </p:spPr>
        </p:pic>
      </p:grpSp>
      <p:sp>
        <p:nvSpPr>
          <p:cNvPr id="3" name="Dikdörtgen 2">
            <a:extLst>
              <a:ext uri="{FF2B5EF4-FFF2-40B4-BE49-F238E27FC236}">
                <a16:creationId xmlns:a16="http://schemas.microsoft.com/office/drawing/2014/main" id="{7058D4B7-6887-4569-849A-E593C158F671}"/>
              </a:ext>
            </a:extLst>
          </p:cNvPr>
          <p:cNvSpPr/>
          <p:nvPr/>
        </p:nvSpPr>
        <p:spPr>
          <a:xfrm>
            <a:off x="519953" y="1502003"/>
            <a:ext cx="6436659" cy="1008116"/>
          </a:xfrm>
          <a:prstGeom prst="rect">
            <a:avLst/>
          </a:prstGeom>
          <a:noFill/>
          <a:ln w="57150">
            <a:solidFill>
              <a:srgbClr val="EE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58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van 1">
            <a:extLst>
              <a:ext uri="{FF2B5EF4-FFF2-40B4-BE49-F238E27FC236}">
                <a16:creationId xmlns:a16="http://schemas.microsoft.com/office/drawing/2014/main" id="{B26E7E76-5E3C-40C2-BFD9-9014E5A74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33" y="708997"/>
            <a:ext cx="3793626" cy="172872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They bring me data in 2 CDs every month.</a:t>
            </a: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AC474AE5-0626-4E11-83CE-0F9DC3D3387E}"/>
              </a:ext>
            </a:extLst>
          </p:cNvPr>
          <p:cNvSpPr txBox="1">
            <a:spLocks/>
          </p:cNvSpPr>
          <p:nvPr/>
        </p:nvSpPr>
        <p:spPr>
          <a:xfrm>
            <a:off x="5988152" y="936137"/>
            <a:ext cx="3793626" cy="1274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Is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this</a:t>
            </a:r>
            <a:r>
              <a:rPr lang="tr-T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 big data?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D47F626D-94A3-4E1C-8D44-5F7F82D97187}"/>
              </a:ext>
            </a:extLst>
          </p:cNvPr>
          <p:cNvGrpSpPr/>
          <p:nvPr/>
        </p:nvGrpSpPr>
        <p:grpSpPr>
          <a:xfrm>
            <a:off x="3156154" y="2809199"/>
            <a:ext cx="6449961" cy="3905102"/>
            <a:chOff x="3156154" y="2809199"/>
            <a:chExt cx="6449961" cy="3905102"/>
          </a:xfrm>
        </p:grpSpPr>
        <p:pic>
          <p:nvPicPr>
            <p:cNvPr id="2050" name="Picture 2" descr="The One Universal Word - YouTube">
              <a:extLst>
                <a:ext uri="{FF2B5EF4-FFF2-40B4-BE49-F238E27FC236}">
                  <a16:creationId xmlns:a16="http://schemas.microsoft.com/office/drawing/2014/main" id="{43B34685-1627-411C-BD1F-E99F086B4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154" y="2809199"/>
              <a:ext cx="6449961" cy="362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083CCA6D-B835-43F5-8624-4D38890E1EC1}"/>
                </a:ext>
              </a:extLst>
            </p:cNvPr>
            <p:cNvSpPr txBox="1"/>
            <p:nvPr/>
          </p:nvSpPr>
          <p:spPr>
            <a:xfrm>
              <a:off x="5810865" y="6437302"/>
              <a:ext cx="35592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https://www.youtube.com/watch?v=ZhXGa83FgZg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831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90092" y="51138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How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many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books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in an USB?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4" name="Ok: Sağ 3">
            <a:extLst>
              <a:ext uri="{FF2B5EF4-FFF2-40B4-BE49-F238E27FC236}">
                <a16:creationId xmlns:a16="http://schemas.microsoft.com/office/drawing/2014/main" id="{11979B80-98BC-4E96-A056-F3049F047CF2}"/>
              </a:ext>
            </a:extLst>
          </p:cNvPr>
          <p:cNvSpPr/>
          <p:nvPr/>
        </p:nvSpPr>
        <p:spPr>
          <a:xfrm>
            <a:off x="6162092" y="1835836"/>
            <a:ext cx="1548665" cy="10595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403FCB50-A241-4777-AEC8-FBA97590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670" y="1577404"/>
            <a:ext cx="3124636" cy="2076740"/>
          </a:xfrm>
          <a:prstGeom prst="rect">
            <a:avLst/>
          </a:prstGeom>
        </p:spPr>
      </p:pic>
      <p:pic>
        <p:nvPicPr>
          <p:cNvPr id="2" name="Picture 2" descr="Turkey to Open Biggest Public Library With 7 Million Books in Istanbul | Al  Bawaba">
            <a:extLst>
              <a:ext uri="{FF2B5EF4-FFF2-40B4-BE49-F238E27FC236}">
                <a16:creationId xmlns:a16="http://schemas.microsoft.com/office/drawing/2014/main" id="{6FB1F7B0-F20B-474C-BE5D-C24052B2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8" y="631552"/>
            <a:ext cx="5306890" cy="35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2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368403" y="237068"/>
            <a:ext cx="9733794" cy="711200"/>
          </a:xfrm>
        </p:spPr>
        <p:txBody>
          <a:bodyPr>
            <a:noAutofit/>
          </a:bodyPr>
          <a:lstStyle/>
          <a:p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Many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many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many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many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e-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books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2056" name="Picture 8" descr="Amazon Kindle Paperwhite 4 (10.gen) - E-book Reader | Alzashop.com">
            <a:extLst>
              <a:ext uri="{FF2B5EF4-FFF2-40B4-BE49-F238E27FC236}">
                <a16:creationId xmlns:a16="http://schemas.microsoft.com/office/drawing/2014/main" id="{48537D69-8E06-45DB-9726-6CAF53889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61" y="1101217"/>
            <a:ext cx="5385848" cy="538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20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368403" y="382915"/>
            <a:ext cx="9733794" cy="711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Both scarcity and abundance of knowledge</a:t>
            </a:r>
            <a:r>
              <a:rPr lang="tr-T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is problem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1030" name="Picture 6" descr="Akşemsettin Mahallesi içinde, ikinci el satılık BÜYÜK LAROUS">
            <a:extLst>
              <a:ext uri="{FF2B5EF4-FFF2-40B4-BE49-F238E27FC236}">
                <a16:creationId xmlns:a16="http://schemas.microsoft.com/office/drawing/2014/main" id="{A292AD21-73BA-40A6-BE82-D1974CF8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0" y="948268"/>
            <a:ext cx="6526979" cy="36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the Need for Too Much Data Is a Fatal Leadership Flaw | Inc.com">
            <a:extLst>
              <a:ext uri="{FF2B5EF4-FFF2-40B4-BE49-F238E27FC236}">
                <a16:creationId xmlns:a16="http://schemas.microsoft.com/office/drawing/2014/main" id="{2BFD5DE4-BCD9-4AF1-9F30-F69A8180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28" y="2251494"/>
            <a:ext cx="7575909" cy="426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37E8EFDB-C7D2-45AB-99F4-C9684B80C0CA}"/>
              </a:ext>
            </a:extLst>
          </p:cNvPr>
          <p:cNvSpPr txBox="1"/>
          <p:nvPr/>
        </p:nvSpPr>
        <p:spPr>
          <a:xfrm>
            <a:off x="5541034" y="6235944"/>
            <a:ext cx="6271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https://www.inc.com/jim-schleckser/why-need-for-too-much-data-is-a-fatal-leadership-flaw.html</a:t>
            </a:r>
          </a:p>
        </p:txBody>
      </p:sp>
    </p:spTree>
    <p:extLst>
      <p:ext uri="{BB962C8B-B14F-4D97-AF65-F5344CB8AC3E}">
        <p14:creationId xmlns:p14="http://schemas.microsoft.com/office/powerpoint/2010/main" val="421821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Data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increase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prediction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1540931" y="948268"/>
            <a:ext cx="9028746" cy="525711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766628" y="6122493"/>
            <a:ext cx="321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https://www.seagate.com/files/www-content/our-story/trends/files/Seagate-WP-DataAge2025-March-2017.pdf</a:t>
            </a:r>
          </a:p>
        </p:txBody>
      </p:sp>
    </p:spTree>
    <p:extLst>
      <p:ext uri="{BB962C8B-B14F-4D97-AF65-F5344CB8AC3E}">
        <p14:creationId xmlns:p14="http://schemas.microsoft.com/office/powerpoint/2010/main" val="5895577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Critical data trend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4751335" y="6343933"/>
            <a:ext cx="7270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439624" y="1217324"/>
            <a:ext cx="11582400" cy="4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722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223662" y="416203"/>
            <a:ext cx="4555069" cy="1088575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Data is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  <a:ea typeface="+mn-ea"/>
                <a:cs typeface="+mn-cs"/>
              </a:rPr>
              <a:t>increasing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4822166" y="6441797"/>
            <a:ext cx="7270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23330"/>
          <a:stretch/>
        </p:blipFill>
        <p:spPr>
          <a:xfrm>
            <a:off x="363793" y="1743841"/>
            <a:ext cx="8239433" cy="44233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447605E-2914-4370-AC75-3BD32FD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39" y="5268917"/>
            <a:ext cx="624077" cy="624077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430F7419-2658-4B72-AD95-D187780DF9ED}"/>
              </a:ext>
            </a:extLst>
          </p:cNvPr>
          <p:cNvSpPr/>
          <p:nvPr/>
        </p:nvSpPr>
        <p:spPr>
          <a:xfrm flipH="1">
            <a:off x="8834554" y="5446767"/>
            <a:ext cx="545419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E1B0012-F9F4-4952-89A6-E9CF9E6960D8}"/>
              </a:ext>
            </a:extLst>
          </p:cNvPr>
          <p:cNvSpPr/>
          <p:nvPr/>
        </p:nvSpPr>
        <p:spPr>
          <a:xfrm flipH="1">
            <a:off x="8834554" y="3756927"/>
            <a:ext cx="54542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66885F7-8907-4B11-8645-9080D550FA84}"/>
              </a:ext>
            </a:extLst>
          </p:cNvPr>
          <p:cNvSpPr/>
          <p:nvPr/>
        </p:nvSpPr>
        <p:spPr>
          <a:xfrm>
            <a:off x="9463457" y="3105762"/>
            <a:ext cx="2364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Big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Data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Machine Learning</a:t>
            </a:r>
          </a:p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Statistics</a:t>
            </a:r>
            <a:endParaRPr lang="tr-TR" sz="2000" dirty="0">
              <a:solidFill>
                <a:srgbClr val="FF4D4D"/>
              </a:solidFill>
              <a:latin typeface="Roboto"/>
            </a:endParaRP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AI, </a:t>
            </a:r>
            <a:r>
              <a:rPr lang="tr-TR" sz="2000" dirty="0" err="1">
                <a:solidFill>
                  <a:srgbClr val="FF4D4D"/>
                </a:solidFill>
                <a:latin typeface="Roboto"/>
              </a:rPr>
              <a:t>Deep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Learning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……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423C8C7D-1385-414B-BC91-FE6659F6E872}"/>
              </a:ext>
            </a:extLst>
          </p:cNvPr>
          <p:cNvSpPr/>
          <p:nvPr/>
        </p:nvSpPr>
        <p:spPr>
          <a:xfrm>
            <a:off x="6837743" y="681462"/>
            <a:ext cx="291778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Who</a:t>
            </a:r>
            <a:r>
              <a:rPr lang="tr-T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 </a:t>
            </a:r>
            <a:r>
              <a:rPr lang="tr-T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romatica" panose="00000500000000000000" pitchFamily="50" charset="-94"/>
              </a:rPr>
              <a:t>cares</a:t>
            </a:r>
            <a:endParaRPr lang="tr-TR" sz="4000" b="1" dirty="0">
              <a:solidFill>
                <a:schemeClr val="tx1">
                  <a:lumMod val="85000"/>
                  <a:lumOff val="15000"/>
                </a:schemeClr>
              </a:solidFill>
              <a:latin typeface="Chromatica" panose="00000500000000000000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416746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5" grpId="0" animBg="1"/>
      <p:bldP spid="8" grpId="0" animBg="1"/>
      <p:bldP spid="6" grpId="0"/>
      <p:bldP spid="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</TotalTime>
  <Words>838</Words>
  <Application>Microsoft Office PowerPoint</Application>
  <PresentationFormat>Widescreen</PresentationFormat>
  <Paragraphs>109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Chromatica</vt:lpstr>
      <vt:lpstr>MiloTE</vt:lpstr>
      <vt:lpstr>Roboto</vt:lpstr>
      <vt:lpstr>Wingdings</vt:lpstr>
      <vt:lpstr>Office Teması</vt:lpstr>
      <vt:lpstr>Big Data</vt:lpstr>
      <vt:lpstr>PowerPoint Presentation</vt:lpstr>
      <vt:lpstr>PowerPoint Presentation</vt:lpstr>
      <vt:lpstr>How many books in an USB?</vt:lpstr>
      <vt:lpstr>Many many many many e-books</vt:lpstr>
      <vt:lpstr>Both scarcity and abundance of knowledge is problem</vt:lpstr>
      <vt:lpstr>Data increase prediction</vt:lpstr>
      <vt:lpstr>Critical data trend</vt:lpstr>
      <vt:lpstr>Data is increasing</vt:lpstr>
      <vt:lpstr>They don’t say who cares</vt:lpstr>
      <vt:lpstr>Year 2014: Data processed by the US Government</vt:lpstr>
      <vt:lpstr>Big Data source examples</vt:lpstr>
      <vt:lpstr>Big Data source examples</vt:lpstr>
      <vt:lpstr>Big Data source examples</vt:lpstr>
      <vt:lpstr>Big Data source examples</vt:lpstr>
      <vt:lpstr>Big Data source examples</vt:lpstr>
      <vt:lpstr>Big Data Characteristics</vt:lpstr>
      <vt:lpstr>Harddisk</vt:lpstr>
      <vt:lpstr>Portable Storage Last 20 Years</vt:lpstr>
      <vt:lpstr>PowerPoint Presentation</vt:lpstr>
      <vt:lpstr>CPU</vt:lpstr>
      <vt:lpstr>Data Ocean and One Computer</vt:lpstr>
      <vt:lpstr>Computers have to join their powers</vt:lpstr>
      <vt:lpstr>PowerPoint Presentation</vt:lpstr>
      <vt:lpstr>Büyük Veri Tanımı</vt:lpstr>
      <vt:lpstr>PowerPoint Presentation</vt:lpstr>
      <vt:lpstr>When all these devices start producing data, will you be ready?</vt:lpstr>
      <vt:lpstr>Don't be caught unprepared.   Take your precautions now.</vt:lpstr>
      <vt:lpstr>PowerPoint Presentation</vt:lpstr>
      <vt:lpstr>They bring me data in 2 CDs every month.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Uygulamalı Hadoop Big Data Eğitimi</dc:title>
  <dc:creator>Erkan ŞİRİN</dc:creator>
  <cp:lastModifiedBy>Erkan SIRIN</cp:lastModifiedBy>
  <cp:revision>94</cp:revision>
  <dcterms:created xsi:type="dcterms:W3CDTF">2018-03-02T17:09:19Z</dcterms:created>
  <dcterms:modified xsi:type="dcterms:W3CDTF">2023-01-24T17:19:08Z</dcterms:modified>
</cp:coreProperties>
</file>